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73" r:id="rId2"/>
    <p:sldId id="433" r:id="rId3"/>
    <p:sldId id="428" r:id="rId4"/>
    <p:sldId id="427" r:id="rId5"/>
    <p:sldId id="429" r:id="rId6"/>
    <p:sldId id="474" r:id="rId7"/>
    <p:sldId id="470" r:id="rId8"/>
    <p:sldId id="471" r:id="rId9"/>
    <p:sldId id="434" r:id="rId10"/>
  </p:sldIdLst>
  <p:sldSz cx="9144000" cy="5143500" type="screen16x9"/>
  <p:notesSz cx="6858000" cy="9144000"/>
  <p:embeddedFontLst>
    <p:embeddedFont>
      <p:font typeface="Orly's Font 2" panose="020B0604020202020204" charset="0"/>
      <p:regular r:id="rId12"/>
    </p:embeddedFont>
    <p:embeddedFont>
      <p:font typeface="Calibri" panose="020F0502020204030204" pitchFamily="34" charset="0"/>
      <p:regular r:id="rId13"/>
      <p:bold r:id="rId14"/>
      <p:italic r:id="rId15"/>
      <p:boldItalic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983" autoAdjust="0"/>
    <p:restoredTop sz="86323" autoAdjust="0"/>
  </p:normalViewPr>
  <p:slideViewPr>
    <p:cSldViewPr>
      <p:cViewPr>
        <p:scale>
          <a:sx n="93" d="100"/>
          <a:sy n="93"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gardening book says that I should move this plant into the garden when it is 5 inches tall. How can I find out if it is ready yet?</a:t>
            </a:r>
          </a:p>
          <a:p>
            <a:endParaRPr lang="en-US" dirty="0" smtClean="0"/>
          </a:p>
          <a:p>
            <a:r>
              <a:rPr lang="en-US" dirty="0" smtClean="0"/>
              <a:t>I don’t think I can use paper clips or inch tiles for this job, but I really want my plant to be healthy!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1824660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measure to the nearest inch by using a ruler.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 common misunderstanding</a:t>
            </a:r>
            <a:r>
              <a:rPr lang="en-US" baseline="0" dirty="0" smtClean="0"/>
              <a:t> is starting somewhere other than the “0” hash mark on the ruler. </a:t>
            </a:r>
          </a:p>
          <a:p>
            <a:endParaRPr lang="en-US" baseline="0" dirty="0" smtClean="0"/>
          </a:p>
          <a:p>
            <a:r>
              <a:rPr lang="en-US" baseline="0" dirty="0" smtClean="0"/>
              <a:t>Putting the point of this crayon at the 1 instead of the 0 makes it look like it’s 5 inches long when it’s really 4 inches long.</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how to measure with inch length-units. </a:t>
            </a:r>
          </a:p>
          <a:p>
            <a:endParaRPr lang="en-US" dirty="0" smtClean="0"/>
          </a:p>
          <a:p>
            <a:r>
              <a:rPr lang="en-US" dirty="0" smtClean="0"/>
              <a:t>Remember-</a:t>
            </a:r>
            <a:r>
              <a:rPr lang="en-US" baseline="0" dirty="0" smtClean="0"/>
              <a:t> y</a:t>
            </a:r>
            <a:r>
              <a:rPr lang="en-US" dirty="0" smtClean="0"/>
              <a:t>ou put them in a straight line, with ends touching and no overlap.</a:t>
            </a:r>
          </a:p>
          <a:p>
            <a:endParaRPr lang="en-US" dirty="0" smtClean="0"/>
          </a:p>
          <a:p>
            <a:r>
              <a:rPr lang="en-US" dirty="0" smtClean="0"/>
              <a:t>That’s better!</a:t>
            </a:r>
          </a:p>
          <a:p>
            <a:endParaRPr lang="en-US" dirty="0" smtClean="0"/>
          </a:p>
          <a:p>
            <a:r>
              <a:rPr lang="en-US" dirty="0" smtClean="0"/>
              <a:t>That’s better!</a:t>
            </a: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 ruler is a tool we use to measure length. A ruler is very helpful when we have something like a plant that is hard to measure with our inch tiles. There are many different types of rulers.</a:t>
            </a:r>
          </a:p>
          <a:p>
            <a:endParaRPr lang="en-US" baseline="0" dirty="0" smtClean="0"/>
          </a:p>
          <a:p>
            <a:r>
              <a:rPr lang="en-US" baseline="0" dirty="0" smtClean="0"/>
              <a:t>You can trace inch tiles to make your own inch ruler.</a:t>
            </a:r>
          </a:p>
          <a:p>
            <a:endParaRPr lang="en-US" baseline="0" dirty="0" smtClean="0"/>
          </a:p>
          <a:p>
            <a:r>
              <a:rPr lang="en-US" baseline="0" dirty="0" smtClean="0"/>
              <a:t>You can also add numbers to the squares.</a:t>
            </a:r>
          </a:p>
          <a:p>
            <a:endParaRPr lang="en-US" baseline="0" dirty="0" smtClean="0"/>
          </a:p>
          <a:p>
            <a:r>
              <a:rPr lang="en-US" baseline="0" dirty="0" smtClean="0"/>
              <a:t>This is a simple ruler that shows inches and half inches.</a:t>
            </a:r>
          </a:p>
          <a:p>
            <a:endParaRPr lang="en-US" baseline="0" dirty="0" smtClean="0"/>
          </a:p>
          <a:p>
            <a:r>
              <a:rPr lang="en-US" baseline="0" dirty="0" smtClean="0"/>
              <a:t>And this is the kind you will use in this lesson. Many of this type of ruler have a “leading edge.” Start at the “0.”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step is to make sure you understand exactly what you want</a:t>
            </a:r>
            <a:r>
              <a:rPr lang="en-US" baseline="0" dirty="0" smtClean="0"/>
              <a:t> to measure. I want to measure my plant, so I don’t want to measure from the bottom of the pot.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4178604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Make sure one end of the object is at the “0” hash mark. This ruler won’t give us an accurate measurement in this position To measure the plant, you have to push the leading edge into the soil.</a:t>
            </a:r>
          </a:p>
          <a:p>
            <a:endParaRPr lang="en-US" baseline="0" dirty="0" smtClean="0"/>
          </a:p>
          <a:p>
            <a:r>
              <a:rPr lang="en-US" baseline="0" dirty="0" smtClean="0"/>
              <a:t>It’s also a good idea to get the ruler as close as you can to the object you’re measuring.</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 number beside each hash mark is the number of inches, like inch length-units, instead of how many hash marks. 5 inch tiles show 5 inches the same way the 5 on the ruler does. </a:t>
            </a:r>
          </a:p>
          <a:p>
            <a:endParaRPr lang="en-US" baseline="0" dirty="0" smtClean="0"/>
          </a:p>
          <a:p>
            <a:r>
              <a:rPr lang="en-US" baseline="0" dirty="0" smtClean="0"/>
              <a:t>My plant is approximately 5 inches tall, probably a little taller, because the stem isn’t straight. If I straightened it, it would be even taller. Either way, it’s ready to be moved into the garden!</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a:t>
            </a:r>
            <a:r>
              <a:rPr lang="en-US" baseline="0" smtClean="0"/>
              <a:t>you learned </a:t>
            </a:r>
            <a:r>
              <a:rPr lang="en-US" baseline="0" dirty="0" smtClean="0"/>
              <a:t>how to measure to the nearest inch by using a ruler.</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319136"/>
            <a:ext cx="3262313" cy="4828694"/>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9312" y="391719"/>
            <a:ext cx="2871788" cy="3205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1175" y="972315"/>
            <a:ext cx="504825" cy="559249"/>
          </a:xfrm>
          <a:prstGeom prst="rect">
            <a:avLst/>
          </a:prstGeom>
        </p:spPr>
      </p:pic>
      <p:sp>
        <p:nvSpPr>
          <p:cNvPr id="4" name="Rectangle 3"/>
          <p:cNvSpPr/>
          <p:nvPr/>
        </p:nvSpPr>
        <p:spPr>
          <a:xfrm>
            <a:off x="685800" y="2228850"/>
            <a:ext cx="457200" cy="457200"/>
          </a:xfrm>
          <a:prstGeom prst="rect">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Rectangle 4"/>
          <p:cNvSpPr/>
          <p:nvPr/>
        </p:nvSpPr>
        <p:spPr>
          <a:xfrm>
            <a:off x="1028700" y="2000441"/>
            <a:ext cx="457200" cy="456818"/>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612" y="2914650"/>
            <a:ext cx="283748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348413" y="792900"/>
            <a:ext cx="1828800" cy="1477328"/>
          </a:xfrm>
          <a:prstGeom prst="rect">
            <a:avLst/>
          </a:prstGeom>
          <a:noFill/>
        </p:spPr>
        <p:txBody>
          <a:bodyPr wrap="square" rtlCol="0">
            <a:spAutoFit/>
          </a:bodyPr>
          <a:lstStyle/>
          <a:p>
            <a:pPr algn="ctr"/>
            <a:r>
              <a:rPr lang="en-US" dirty="0" smtClean="0">
                <a:solidFill>
                  <a:schemeClr val="accent1">
                    <a:lumMod val="75000"/>
                  </a:schemeClr>
                </a:solidFill>
                <a:latin typeface="Orly's Font 2" pitchFamily="66" charset="0"/>
                <a:ea typeface="Verdana" pitchFamily="34" charset="0"/>
                <a:cs typeface="Verdana" pitchFamily="34" charset="0"/>
              </a:rPr>
              <a:t>I don’t think I can use paper clips or inch tiles for this job!</a:t>
            </a:r>
          </a:p>
        </p:txBody>
      </p:sp>
      <p:sp>
        <p:nvSpPr>
          <p:cNvPr id="8" name="TextBox 7"/>
          <p:cNvSpPr txBox="1"/>
          <p:nvPr/>
        </p:nvSpPr>
        <p:spPr>
          <a:xfrm>
            <a:off x="752956" y="3257550"/>
            <a:ext cx="1828800"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I really want my plant to be healthy!</a:t>
            </a:r>
          </a:p>
        </p:txBody>
      </p:sp>
    </p:spTree>
    <p:extLst>
      <p:ext uri="{BB962C8B-B14F-4D97-AF65-F5344CB8AC3E}">
        <p14:creationId xmlns:p14="http://schemas.microsoft.com/office/powerpoint/2010/main" val="260848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100"/>
                                  </p:iterate>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29"/>
                                        </p:tgtEl>
                                        <p:attrNameLst>
                                          <p:attrName>style.visibility</p:attrName>
                                        </p:attrNameLst>
                                      </p:cBhvr>
                                      <p:to>
                                        <p:strVal val="visible"/>
                                      </p:to>
                                    </p:set>
                                    <p:animEffect transition="in" filter="fade">
                                      <p:cBhvr>
                                        <p:cTn id="36" dur="500"/>
                                        <p:tgtEl>
                                          <p:spTgt spid="1029"/>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100"/>
                                  </p:iterate>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371420"/>
            <a:ext cx="8229600" cy="120032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measure </a:t>
            </a:r>
            <a:r>
              <a:rPr lang="en-US" sz="3600" dirty="0" smtClean="0">
                <a:solidFill>
                  <a:schemeClr val="accent1"/>
                </a:solidFill>
                <a:latin typeface="Orly's Font 2" pitchFamily="66" charset="0"/>
                <a:ea typeface="Verdana" pitchFamily="34" charset="0"/>
                <a:cs typeface="Verdana" pitchFamily="34" charset="0"/>
              </a:rPr>
              <a:t>by using a ruler.</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85800" y="1234439"/>
            <a:ext cx="7886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Starting somewhere other than “0” hash mark on the ruler.</a:t>
            </a:r>
            <a:endParaRPr lang="en-US" sz="2800" dirty="0">
              <a:solidFill>
                <a:schemeClr val="accent1"/>
              </a:solidFill>
              <a:latin typeface="Orly's Font 2" pitchFamily="66" charset="0"/>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393" y="3257550"/>
            <a:ext cx="3719513"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4700" y="2571750"/>
            <a:ext cx="1367969" cy="542121"/>
          </a:xfrm>
          <a:prstGeom prst="rect">
            <a:avLst/>
          </a:prstGeom>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animEffect transition="in" filter="fade">
                                      <p:cBhvr>
                                        <p:cTn id="11" dur="500"/>
                                        <p:tgtEl>
                                          <p:spTgt spid="307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37595" y="121866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already know how to measure with inch unit-lengths.</a:t>
            </a:r>
            <a:endParaRPr lang="en-US" sz="2800" dirty="0">
              <a:solidFill>
                <a:schemeClr val="accent1"/>
              </a:solidFill>
              <a:latin typeface="Orly's Font 2"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595" y="2390504"/>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5069" y="2392626"/>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4690" y="2206446"/>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0717" y="2392623"/>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5639" y="2392626"/>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213" y="2700159"/>
            <a:ext cx="4937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2540319"/>
            <a:ext cx="2749550" cy="164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4043266"/>
            <a:ext cx="28956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57900" y="2947015"/>
            <a:ext cx="2309195" cy="830997"/>
          </a:xfrm>
          <a:prstGeom prst="rect">
            <a:avLst/>
          </a:prstGeom>
          <a:noFill/>
        </p:spPr>
        <p:txBody>
          <a:bodyPr wrap="square" rtlCol="0">
            <a:spAutoFit/>
          </a:bodyPr>
          <a:lstStyle/>
          <a:p>
            <a:pPr algn="ctr"/>
            <a:r>
              <a:rPr lang="en-US" sz="1600" dirty="0" smtClean="0">
                <a:latin typeface="Orly's Font 2" pitchFamily="66" charset="0"/>
                <a:ea typeface="Verdana" pitchFamily="34" charset="0"/>
                <a:cs typeface="Verdana" pitchFamily="34" charset="0"/>
              </a:rPr>
              <a:t>Remember, straight line, ends touching, and no overlap!</a:t>
            </a: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5"/>
                                        </p:tgtEl>
                                        <p:attrNameLst>
                                          <p:attrName>style.visibility</p:attrName>
                                        </p:attrNameLst>
                                      </p:cBhvr>
                                      <p:to>
                                        <p:strVal val="visible"/>
                                      </p:to>
                                    </p:set>
                                    <p:animEffect transition="in" filter="fade">
                                      <p:cBhvr>
                                        <p:cTn id="16" dur="500"/>
                                        <p:tgtEl>
                                          <p:spTgt spid="205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fade">
                                      <p:cBhvr>
                                        <p:cTn id="21" dur="500"/>
                                        <p:tgtEl>
                                          <p:spTgt spid="205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54"/>
                                        </p:tgtEl>
                                        <p:attrNameLst>
                                          <p:attrName>style.visibility</p:attrName>
                                        </p:attrNameLst>
                                      </p:cBhvr>
                                      <p:to>
                                        <p:strVal val="visible"/>
                                      </p:to>
                                    </p:set>
                                    <p:animEffect transition="in" filter="fade">
                                      <p:cBhvr>
                                        <p:cTn id="26" dur="500"/>
                                        <p:tgtEl>
                                          <p:spTgt spid="20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500"/>
                                        <p:tgtEl>
                                          <p:spTgt spid="205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053"/>
                                        </p:tgtEl>
                                        <p:attrNameLst>
                                          <p:attrName>style.visibility</p:attrName>
                                        </p:attrNameLst>
                                      </p:cBhvr>
                                      <p:to>
                                        <p:strVal val="visible"/>
                                      </p:to>
                                    </p:set>
                                    <p:animEffect transition="in" filter="fade">
                                      <p:cBhvr>
                                        <p:cTn id="36" dur="500"/>
                                        <p:tgtEl>
                                          <p:spTgt spid="205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057"/>
                                        </p:tgtEl>
                                        <p:attrNameLst>
                                          <p:attrName>style.visibility</p:attrName>
                                        </p:attrNameLst>
                                      </p:cBhvr>
                                      <p:to>
                                        <p:strVal val="visible"/>
                                      </p:to>
                                    </p:set>
                                    <p:animEffect transition="in" filter="fade">
                                      <p:cBhvr>
                                        <p:cTn id="41" dur="500"/>
                                        <p:tgtEl>
                                          <p:spTgt spid="2057"/>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100"/>
                                  </p:iterate>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059"/>
                                        </p:tgtEl>
                                        <p:attrNameLst>
                                          <p:attrName>style.visibility</p:attrName>
                                        </p:attrNameLst>
                                      </p:cBhvr>
                                      <p:to>
                                        <p:strVal val="visible"/>
                                      </p:to>
                                    </p:set>
                                    <p:animEffect transition="in" filter="fade">
                                      <p:cBhvr>
                                        <p:cTn id="50"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 y="1657350"/>
            <a:ext cx="8401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are many different types of rulers.</a:t>
            </a:r>
            <a:endParaRPr lang="en-US" sz="2800" dirty="0">
              <a:solidFill>
                <a:schemeClr val="accent1"/>
              </a:solidFill>
              <a:latin typeface="Orly's Font 2" pitchFamily="66"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5466" y="2293673"/>
            <a:ext cx="28956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678" y="2973388"/>
            <a:ext cx="28956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24200" y="2991027"/>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1</a:t>
            </a:r>
          </a:p>
        </p:txBody>
      </p:sp>
      <p:sp>
        <p:nvSpPr>
          <p:cNvPr id="7" name="TextBox 6"/>
          <p:cNvSpPr txBox="1"/>
          <p:nvPr/>
        </p:nvSpPr>
        <p:spPr>
          <a:xfrm>
            <a:off x="3645215" y="2991027"/>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2</a:t>
            </a:r>
          </a:p>
        </p:txBody>
      </p:sp>
      <p:sp>
        <p:nvSpPr>
          <p:cNvPr id="8" name="TextBox 7"/>
          <p:cNvSpPr txBox="1"/>
          <p:nvPr/>
        </p:nvSpPr>
        <p:spPr>
          <a:xfrm>
            <a:off x="4128911" y="2973388"/>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3</a:t>
            </a:r>
          </a:p>
        </p:txBody>
      </p:sp>
      <p:sp>
        <p:nvSpPr>
          <p:cNvPr id="9" name="TextBox 8"/>
          <p:cNvSpPr txBox="1"/>
          <p:nvPr/>
        </p:nvSpPr>
        <p:spPr>
          <a:xfrm>
            <a:off x="4572000" y="2959982"/>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4</a:t>
            </a:r>
          </a:p>
        </p:txBody>
      </p:sp>
      <p:sp>
        <p:nvSpPr>
          <p:cNvPr id="10" name="TextBox 9"/>
          <p:cNvSpPr txBox="1"/>
          <p:nvPr/>
        </p:nvSpPr>
        <p:spPr>
          <a:xfrm>
            <a:off x="5143500" y="2991153"/>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5</a:t>
            </a:r>
          </a:p>
        </p:txBody>
      </p:sp>
      <p:sp>
        <p:nvSpPr>
          <p:cNvPr id="11" name="TextBox 10"/>
          <p:cNvSpPr txBox="1"/>
          <p:nvPr/>
        </p:nvSpPr>
        <p:spPr>
          <a:xfrm>
            <a:off x="5565209" y="2967164"/>
            <a:ext cx="365806" cy="523220"/>
          </a:xfrm>
          <a:prstGeom prst="rect">
            <a:avLst/>
          </a:prstGeom>
          <a:noFill/>
        </p:spPr>
        <p:txBody>
          <a:bodyPr wrap="none" rtlCol="0">
            <a:spAutoFit/>
          </a:bodyPr>
          <a:lstStyle/>
          <a:p>
            <a:r>
              <a:rPr lang="en-US" sz="2800" dirty="0" smtClean="0">
                <a:latin typeface="Orly's Font" pitchFamily="66" charset="0"/>
                <a:ea typeface="Verdana" pitchFamily="34" charset="0"/>
                <a:cs typeface="Verdana" pitchFamily="34" charset="0"/>
              </a:rPr>
              <a:t>6</a:t>
            </a: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5466" y="3662539"/>
            <a:ext cx="2898812"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38615"/>
          <a:stretch/>
        </p:blipFill>
        <p:spPr bwMode="auto">
          <a:xfrm>
            <a:off x="2872595" y="4400550"/>
            <a:ext cx="314720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464313">
            <a:off x="1670867" y="2575382"/>
            <a:ext cx="1572897"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rot="19448056">
            <a:off x="1971539" y="3255953"/>
            <a:ext cx="971550" cy="523220"/>
          </a:xfrm>
          <a:prstGeom prst="rect">
            <a:avLst/>
          </a:prstGeom>
          <a:noFill/>
        </p:spPr>
        <p:txBody>
          <a:bodyPr wrap="square" rtlCol="0">
            <a:spAutoFit/>
          </a:bodyPr>
          <a:lstStyle/>
          <a:p>
            <a:pPr algn="ctr"/>
            <a:r>
              <a:rPr lang="en-US" sz="1400" dirty="0">
                <a:latin typeface="Orly's Font" pitchFamily="66" charset="0"/>
                <a:ea typeface="Verdana" pitchFamily="34" charset="0"/>
                <a:cs typeface="Verdana" pitchFamily="34" charset="0"/>
              </a:rPr>
              <a:t>l</a:t>
            </a:r>
            <a:r>
              <a:rPr lang="en-US" sz="1400" dirty="0" smtClean="0">
                <a:latin typeface="Orly's Font" pitchFamily="66" charset="0"/>
                <a:ea typeface="Verdana" pitchFamily="34" charset="0"/>
                <a:cs typeface="Verdana" pitchFamily="34" charset="0"/>
              </a:rPr>
              <a:t>eading</a:t>
            </a:r>
          </a:p>
          <a:p>
            <a:pPr algn="ctr"/>
            <a:r>
              <a:rPr lang="en-US" sz="1400" dirty="0" smtClean="0">
                <a:latin typeface="Orly's Font" pitchFamily="66" charset="0"/>
                <a:ea typeface="Verdana" pitchFamily="34" charset="0"/>
                <a:cs typeface="Verdana" pitchFamily="34" charset="0"/>
              </a:rPr>
              <a:t>edge</a:t>
            </a:r>
          </a:p>
        </p:txBody>
      </p:sp>
      <p:sp>
        <p:nvSpPr>
          <p:cNvPr id="5" name="TextBox 4"/>
          <p:cNvSpPr txBox="1"/>
          <p:nvPr/>
        </p:nvSpPr>
        <p:spPr>
          <a:xfrm>
            <a:off x="111289" y="1037570"/>
            <a:ext cx="8401050" cy="523220"/>
          </a:xfrm>
          <a:prstGeom prst="rect">
            <a:avLst/>
          </a:prstGeom>
          <a:noFill/>
        </p:spPr>
        <p:txBody>
          <a:bodyPr wrap="square" rtlCol="0">
            <a:spAutoFit/>
          </a:bodyPr>
          <a:lstStyle/>
          <a:p>
            <a:pPr algn="ctr"/>
            <a:r>
              <a:rPr lang="en-US" sz="2800" dirty="0">
                <a:solidFill>
                  <a:schemeClr val="accent5"/>
                </a:solidFill>
                <a:latin typeface="Orly's Font 2" pitchFamily="66" charset="0"/>
                <a:ea typeface="Verdana" pitchFamily="34" charset="0"/>
                <a:cs typeface="Verdana" pitchFamily="34" charset="0"/>
              </a:rPr>
              <a:t>A ruler is a tool we use to measure length.</a:t>
            </a: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10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099"/>
                                        </p:tgtEl>
                                        <p:attrNameLst>
                                          <p:attrName>style.visibility</p:attrName>
                                        </p:attrNameLst>
                                      </p:cBhvr>
                                      <p:to>
                                        <p:strVal val="visible"/>
                                      </p:to>
                                    </p:set>
                                    <p:animEffect transition="in" filter="fade">
                                      <p:cBhvr>
                                        <p:cTn id="43" dur="500"/>
                                        <p:tgtEl>
                                          <p:spTgt spid="409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100"/>
                                        </p:tgtEl>
                                        <p:attrNameLst>
                                          <p:attrName>style.visibility</p:attrName>
                                        </p:attrNameLst>
                                      </p:cBhvr>
                                      <p:to>
                                        <p:strVal val="visible"/>
                                      </p:to>
                                    </p:set>
                                    <p:animEffect transition="in" filter="fade">
                                      <p:cBhvr>
                                        <p:cTn id="48" dur="500"/>
                                        <p:tgtEl>
                                          <p:spTgt spid="410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101"/>
                                        </p:tgtEl>
                                        <p:attrNameLst>
                                          <p:attrName>style.visibility</p:attrName>
                                        </p:attrNameLst>
                                      </p:cBhvr>
                                      <p:to>
                                        <p:strVal val="visible"/>
                                      </p:to>
                                    </p:set>
                                    <p:animEffect transition="in" filter="fade">
                                      <p:cBhvr>
                                        <p:cTn id="53" dur="500"/>
                                        <p:tgtEl>
                                          <p:spTgt spid="410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67523"/>
            <a:ext cx="3917950" cy="5799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657350" y="2286000"/>
            <a:ext cx="4016375"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343400" y="1200150"/>
            <a:ext cx="4572000" cy="1815882"/>
          </a:xfrm>
          <a:prstGeom prst="rect">
            <a:avLst/>
          </a:prstGeom>
        </p:spPr>
        <p:txBody>
          <a:bodyPr>
            <a:spAutoFit/>
          </a:bodyPr>
          <a:lstStyle/>
          <a:p>
            <a:pPr algn="ctr"/>
            <a:r>
              <a:rPr lang="en-US" sz="2800" dirty="0" smtClean="0">
                <a:solidFill>
                  <a:schemeClr val="accent1"/>
                </a:solidFill>
                <a:latin typeface="Orly's Font 2" pitchFamily="66" charset="0"/>
              </a:rPr>
              <a:t>Be sure you understand exactly what you are measuring.</a:t>
            </a:r>
            <a:endParaRPr lang="en-US" sz="2800" dirty="0"/>
          </a:p>
        </p:txBody>
      </p:sp>
    </p:spTree>
    <p:extLst>
      <p:ext uri="{BB962C8B-B14F-4D97-AF65-F5344CB8AC3E}">
        <p14:creationId xmlns:p14="http://schemas.microsoft.com/office/powerpoint/2010/main" val="1149620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10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148"/>
                                        </p:tgtEl>
                                        <p:attrNameLst>
                                          <p:attrName>style.visibility</p:attrName>
                                        </p:attrNameLst>
                                      </p:cBhvr>
                                      <p:to>
                                        <p:strVal val="visible"/>
                                      </p:to>
                                    </p:set>
                                    <p:animEffect transition="in" filter="fade">
                                      <p:cBhvr>
                                        <p:cTn id="16"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b="9228"/>
          <a:stretch/>
        </p:blipFill>
        <p:spPr bwMode="auto">
          <a:xfrm>
            <a:off x="7368381" y="1350345"/>
            <a:ext cx="579437" cy="286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2117" y="3027450"/>
            <a:ext cx="2566987" cy="148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txBox="1">
            <a:spLocks/>
          </p:cNvSpPr>
          <p:nvPr/>
        </p:nvSpPr>
        <p:spPr bwMode="auto">
          <a:xfrm>
            <a:off x="2338211" y="1314450"/>
            <a:ext cx="4114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Make sure one end of the object is at the “0” hash mark.</a:t>
            </a:r>
            <a:endParaRPr lang="en-US" sz="2800" dirty="0">
              <a:solidFill>
                <a:schemeClr val="accent1"/>
              </a:solidFill>
              <a:latin typeface="Orly's Font 2" pitchFamily="66" charset="0"/>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30575" r="52989" b="26345"/>
          <a:stretch/>
        </p:blipFill>
        <p:spPr>
          <a:xfrm>
            <a:off x="114300" y="2316445"/>
            <a:ext cx="2192866" cy="2774138"/>
          </a:xfrm>
          <a:prstGeom prst="rect">
            <a:avLst/>
          </a:prstGeom>
        </p:spPr>
      </p:pic>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314325" y="2771334"/>
            <a:ext cx="31511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6500" y="1838589"/>
            <a:ext cx="2189163" cy="277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3309761" y="3300492"/>
            <a:ext cx="2171700" cy="1015663"/>
          </a:xfrm>
          <a:prstGeom prst="rect">
            <a:avLst/>
          </a:prstGeom>
          <a:noFill/>
        </p:spPr>
        <p:txBody>
          <a:bodyPr wrap="square" rtlCol="0">
            <a:spAutoFit/>
          </a:bodyPr>
          <a:lstStyle/>
          <a:p>
            <a:pPr algn="ctr"/>
            <a:r>
              <a:rPr lang="en-US" sz="2000" dirty="0" smtClean="0">
                <a:solidFill>
                  <a:schemeClr val="accent1">
                    <a:lumMod val="50000"/>
                  </a:schemeClr>
                </a:solidFill>
                <a:latin typeface="Orly's Font 2" pitchFamily="66" charset="0"/>
                <a:ea typeface="Verdana" pitchFamily="34" charset="0"/>
                <a:cs typeface="Verdana" pitchFamily="34" charset="0"/>
              </a:rPr>
              <a:t>Get the ruler as close as you can.</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25"/>
                                        </p:tgtEl>
                                        <p:attrNameLst>
                                          <p:attrName>style.visibility</p:attrName>
                                        </p:attrNameLst>
                                      </p:cBhvr>
                                      <p:to>
                                        <p:strVal val="visible"/>
                                      </p:to>
                                    </p:set>
                                    <p:animEffect transition="in" filter="fade">
                                      <p:cBhvr>
                                        <p:cTn id="21" dur="500"/>
                                        <p:tgtEl>
                                          <p:spTgt spid="51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126"/>
                                        </p:tgtEl>
                                        <p:attrNameLst>
                                          <p:attrName>style.visibility</p:attrName>
                                        </p:attrNameLst>
                                      </p:cBhvr>
                                      <p:to>
                                        <p:strVal val="visible"/>
                                      </p:to>
                                    </p:set>
                                    <p:animEffect transition="in" filter="fade">
                                      <p:cBhvr>
                                        <p:cTn id="26" dur="500"/>
                                        <p:tgtEl>
                                          <p:spTgt spid="51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128"/>
                                        </p:tgtEl>
                                        <p:attrNameLst>
                                          <p:attrName>style.visibility</p:attrName>
                                        </p:attrNameLst>
                                      </p:cBhvr>
                                      <p:to>
                                        <p:strVal val="visible"/>
                                      </p:to>
                                    </p:set>
                                    <p:animEffect transition="in" filter="fade">
                                      <p:cBhvr>
                                        <p:cTn id="31" dur="500"/>
                                        <p:tgtEl>
                                          <p:spTgt spid="512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686300" y="1304399"/>
            <a:ext cx="3543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My plant is approximately 5 inches tall. </a:t>
            </a:r>
            <a:endParaRPr lang="en-US" sz="2800" dirty="0">
              <a:solidFill>
                <a:schemeClr val="accent1"/>
              </a:solidFill>
              <a:latin typeface="Orly's Font 2" pitchFamily="66"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644" y="1002457"/>
            <a:ext cx="2189163" cy="326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992745" y="3398133"/>
            <a:ext cx="428007"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718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133" y="1503184"/>
            <a:ext cx="4699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3"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799" y="1956769"/>
            <a:ext cx="4699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4"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0287" y="2410707"/>
            <a:ext cx="4699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799" y="2904420"/>
            <a:ext cx="4699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457200" y="1543050"/>
            <a:ext cx="3657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85"/>
                                        </p:tgtEl>
                                        <p:attrNameLst>
                                          <p:attrName>style.visibility</p:attrName>
                                        </p:attrNameLst>
                                      </p:cBhvr>
                                      <p:to>
                                        <p:strVal val="visible"/>
                                      </p:to>
                                    </p:set>
                                    <p:animEffect transition="in" filter="fade">
                                      <p:cBhvr>
                                        <p:cTn id="17" dur="500"/>
                                        <p:tgtEl>
                                          <p:spTgt spid="71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84"/>
                                        </p:tgtEl>
                                        <p:attrNameLst>
                                          <p:attrName>style.visibility</p:attrName>
                                        </p:attrNameLst>
                                      </p:cBhvr>
                                      <p:to>
                                        <p:strVal val="visible"/>
                                      </p:to>
                                    </p:set>
                                    <p:animEffect transition="in" filter="fade">
                                      <p:cBhvr>
                                        <p:cTn id="22" dur="500"/>
                                        <p:tgtEl>
                                          <p:spTgt spid="718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83"/>
                                        </p:tgtEl>
                                        <p:attrNameLst>
                                          <p:attrName>style.visibility</p:attrName>
                                        </p:attrNameLst>
                                      </p:cBhvr>
                                      <p:to>
                                        <p:strVal val="visible"/>
                                      </p:to>
                                    </p:set>
                                    <p:animEffect transition="in" filter="fade">
                                      <p:cBhvr>
                                        <p:cTn id="27" dur="500"/>
                                        <p:tgtEl>
                                          <p:spTgt spid="718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182"/>
                                        </p:tgtEl>
                                        <p:attrNameLst>
                                          <p:attrName>style.visibility</p:attrName>
                                        </p:attrNameLst>
                                      </p:cBhvr>
                                      <p:to>
                                        <p:strVal val="visible"/>
                                      </p:to>
                                    </p:set>
                                    <p:animEffect transition="in" filter="fade">
                                      <p:cBhvr>
                                        <p:cTn id="32" dur="500"/>
                                        <p:tgtEl>
                                          <p:spTgt spid="718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85900" y="1200150"/>
            <a:ext cx="64008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measure </a:t>
            </a:r>
            <a:r>
              <a:rPr lang="en-US" sz="3600" dirty="0" smtClean="0">
                <a:solidFill>
                  <a:schemeClr val="accent1"/>
                </a:solidFill>
                <a:latin typeface="Orly's Font 2" pitchFamily="66" charset="0"/>
                <a:ea typeface="Verdana" pitchFamily="34" charset="0"/>
                <a:cs typeface="Verdana" pitchFamily="34" charset="0"/>
              </a:rPr>
              <a:t>by using a ruler.</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11293</TotalTime>
  <Words>621</Words>
  <Application>Microsoft Office PowerPoint</Application>
  <PresentationFormat>On-screen Show (16:9)</PresentationFormat>
  <Paragraphs>61</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Courier New</vt:lpstr>
      <vt:lpstr>Wingdings</vt:lpstr>
      <vt:lpstr>Orly's Font 2</vt:lpstr>
      <vt:lpstr>Calibri</vt:lpstr>
      <vt:lpstr>Orly's Font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310</cp:revision>
  <dcterms:created xsi:type="dcterms:W3CDTF">2011-06-12T17:04:43Z</dcterms:created>
  <dcterms:modified xsi:type="dcterms:W3CDTF">2015-06-07T14:41:49Z</dcterms:modified>
</cp:coreProperties>
</file>